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65" r:id="rId2"/>
    <p:sldId id="259" r:id="rId3"/>
    <p:sldId id="258" r:id="rId4"/>
    <p:sldId id="257" r:id="rId5"/>
    <p:sldId id="266" r:id="rId6"/>
    <p:sldId id="268" r:id="rId7"/>
    <p:sldId id="267" r:id="rId8"/>
    <p:sldId id="261" r:id="rId9"/>
    <p:sldId id="262" r:id="rId10"/>
    <p:sldId id="263" r:id="rId11"/>
    <p:sldId id="25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-9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177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597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0815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586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5845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035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299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369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833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407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194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19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66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817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80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708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8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316480"/>
          </a:xfrm>
        </p:spPr>
        <p:txBody>
          <a:bodyPr/>
          <a:lstStyle/>
          <a:p>
            <a:pPr algn="ctr"/>
            <a:r>
              <a:rPr lang="it-IT" b="1" i="1" dirty="0" err="1">
                <a:solidFill>
                  <a:srgbClr val="FF0000"/>
                </a:solidFill>
              </a:rPr>
              <a:t>Nikoli</a:t>
            </a:r>
            <a:r>
              <a:rPr lang="it-IT" b="1" i="1" dirty="0">
                <a:solidFill>
                  <a:srgbClr val="FF0000"/>
                </a:solidFill>
              </a:rPr>
              <a:t> ne </a:t>
            </a:r>
            <a:r>
              <a:rPr lang="it-IT" b="1" i="1" dirty="0" err="1">
                <a:solidFill>
                  <a:srgbClr val="FF0000"/>
                </a:solidFill>
              </a:rPr>
              <a:t>moreš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razumeti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enega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jezika</a:t>
            </a:r>
            <a:r>
              <a:rPr lang="it-IT" b="1" i="1" dirty="0">
                <a:solidFill>
                  <a:srgbClr val="FF0000"/>
                </a:solidFill>
              </a:rPr>
              <a:t>, </a:t>
            </a:r>
            <a:r>
              <a:rPr lang="it-IT" b="1" i="1" dirty="0" err="1">
                <a:solidFill>
                  <a:srgbClr val="FF0000"/>
                </a:solidFill>
              </a:rPr>
              <a:t>dokler</a:t>
            </a:r>
            <a:r>
              <a:rPr lang="it-IT" b="1" i="1" dirty="0">
                <a:solidFill>
                  <a:srgbClr val="FF0000"/>
                </a:solidFill>
              </a:rPr>
              <a:t> ne </a:t>
            </a:r>
            <a:r>
              <a:rPr lang="it-IT" b="1" i="1" dirty="0" err="1">
                <a:solidFill>
                  <a:srgbClr val="FF0000"/>
                </a:solidFill>
              </a:rPr>
              <a:t>razumeš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vsaj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dveh</a:t>
            </a:r>
            <a:r>
              <a:rPr lang="it-IT" b="1" i="1" dirty="0">
                <a:solidFill>
                  <a:srgbClr val="FF0000"/>
                </a:solidFill>
              </a:rPr>
              <a:t>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Označba mesta besedila 12"/>
          <p:cNvSpPr>
            <a:spLocks noGrp="1"/>
          </p:cNvSpPr>
          <p:nvPr>
            <p:ph type="body" sz="quarter" idx="13"/>
          </p:nvPr>
        </p:nvSpPr>
        <p:spPr>
          <a:xfrm>
            <a:off x="3275012" y="3213462"/>
            <a:ext cx="7536554" cy="378823"/>
          </a:xfrm>
        </p:spPr>
        <p:txBody>
          <a:bodyPr/>
          <a:lstStyle/>
          <a:p>
            <a:pPr algn="r"/>
            <a:r>
              <a:rPr lang="it-IT" dirty="0"/>
              <a:t>Geoffrey </a:t>
            </a:r>
            <a:r>
              <a:rPr lang="it-IT" dirty="0" err="1"/>
              <a:t>Willans</a:t>
            </a:r>
            <a:endParaRPr lang="it-IT" dirty="0"/>
          </a:p>
        </p:txBody>
      </p:sp>
      <p:sp>
        <p:nvSpPr>
          <p:cNvPr id="12" name="Označba mesta besedila 11"/>
          <p:cNvSpPr>
            <a:spLocks noGrp="1"/>
          </p:cNvSpPr>
          <p:nvPr>
            <p:ph type="body" idx="1"/>
          </p:nvPr>
        </p:nvSpPr>
        <p:spPr>
          <a:xfrm>
            <a:off x="2589212" y="3879667"/>
            <a:ext cx="8915399" cy="2030243"/>
          </a:xfrm>
        </p:spPr>
        <p:txBody>
          <a:bodyPr>
            <a:norm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IZZIVI VEČJEZIČNOSTI V </a:t>
            </a:r>
            <a:r>
              <a:rPr lang="it-I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ŠOLAH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OBMEJNEGA </a:t>
            </a:r>
            <a:r>
              <a:rPr lang="sl-SI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PRIMORSKEM</a:t>
            </a:r>
          </a:p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Bralna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pismenost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bralna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kultura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sl-SI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italija</a:t>
            </a:r>
            <a:r>
              <a:rPr lang="it-I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nščina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osnovnih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šolah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slovenskim </a:t>
            </a:r>
            <a:r>
              <a:rPr lang="it-I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učnim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</a:t>
            </a:r>
            <a:r>
              <a:rPr lang="sl-SI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ezikom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4294967295"/>
          </p:nvPr>
        </p:nvSpPr>
        <p:spPr>
          <a:xfrm>
            <a:off x="3276600" y="5603966"/>
            <a:ext cx="8915400" cy="692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Katja Milič, Alexia Kobal, Mateja L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sl-SI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vrečič</a:t>
            </a:r>
            <a:endParaRPr 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SŠ Igo Gruden, Nabrežina (Trst)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46B0B9-B760-476C-AC64-A04A350D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B9E9FEE-0F7B-4681-AF97-A1CD8E2F3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012" y="299592"/>
            <a:ext cx="8915400" cy="377762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it-IT" sz="2200" dirty="0"/>
          </a:p>
          <a:p>
            <a:pPr marL="2743200" lvl="6" indent="0">
              <a:lnSpc>
                <a:spcPct val="170000"/>
              </a:lnSpc>
              <a:buNone/>
            </a:pPr>
            <a:r>
              <a:rPr lang="sl-SI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UGOTOVITVE:</a:t>
            </a:r>
            <a:endParaRPr lang="it-IT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sl-SI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it-IT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sl-SI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čenci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bili navdušeni, 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 je naloga imela namen – knjigo so podarili 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pararelki.</a:t>
            </a:r>
          </a:p>
          <a:p>
            <a:pPr>
              <a:lnSpc>
                <a:spcPct val="170000"/>
              </a:lnSpc>
            </a:pP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it-IT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l-SI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reizkusili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se v pisanju istega žanra v obeh jezikih in ugotavljali razlike in 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podobnosti</a:t>
            </a:r>
            <a:r>
              <a:rPr lang="it-IT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it-IT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poznali 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frazeme in stalne besedne zveze v obeh jezikih in tako obogatili </a:t>
            </a:r>
            <a:r>
              <a:rPr lang="it-IT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besedni 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zaklad</a:t>
            </a:r>
            <a:r>
              <a:rPr lang="it-IT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80" y="477392"/>
            <a:ext cx="3176088" cy="19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FA94DED7-0A28-4AD9-8747-E94113225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6F175609-91A3-416E-BC3D-7548FDE02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9A3B0D54-9DF0-4FF8-A0AA-B4234DF35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A17642-165D-4A82-8926-1B239F55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2416629"/>
            <a:ext cx="3778870" cy="148916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solidFill>
                  <a:srgbClr val="FEFFFF"/>
                </a:solidFill>
              </a:rPr>
              <a:t>HVALA ZA POZORNOST</a:t>
            </a:r>
            <a:r>
              <a:rPr lang="sl-SI" sz="4000" dirty="0" smtClean="0">
                <a:solidFill>
                  <a:srgbClr val="FEFFFF"/>
                </a:solidFill>
              </a:rPr>
              <a:t/>
            </a:r>
            <a:br>
              <a:rPr lang="sl-SI" sz="4000" dirty="0" smtClean="0">
                <a:solidFill>
                  <a:srgbClr val="FEFFFF"/>
                </a:solidFill>
              </a:rPr>
            </a:br>
            <a:r>
              <a:rPr lang="sl-SI" sz="4000" dirty="0" smtClean="0">
                <a:solidFill>
                  <a:srgbClr val="FEFFFF"/>
                </a:solidFill>
              </a:rPr>
              <a:t/>
            </a:r>
            <a:br>
              <a:rPr lang="sl-SI" sz="4000" dirty="0" smtClean="0">
                <a:solidFill>
                  <a:srgbClr val="FEFFFF"/>
                </a:solidFill>
              </a:rPr>
            </a:br>
            <a:r>
              <a:rPr lang="sl-SI" sz="4000" dirty="0" smtClean="0">
                <a:solidFill>
                  <a:srgbClr val="FEFFFF"/>
                </a:solidFill>
              </a:rPr>
              <a:t>GRAZIE PER L‘ATTENZIONE</a:t>
            </a:r>
            <a:endParaRPr lang="it-IT" sz="4000" dirty="0">
              <a:solidFill>
                <a:srgbClr val="FE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B605F9-2BE1-4290-B97B-8EED839B3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1" t="5137" r="36956" b="-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64D236DE-BD07-488F-B236-DDEEFFF72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FD3477B-32B7-4436-AC70-031F64EC6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endParaRPr lang="it-IT" sz="1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F9960A-7650-4D3C-A22C-65EA0FA0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 smtClean="0"/>
              <a:t>UBITI </a:t>
            </a:r>
            <a:r>
              <a:rPr lang="it-IT" sz="4000" dirty="0" smtClean="0"/>
              <a:t>DVE </a:t>
            </a:r>
            <a:r>
              <a:rPr lang="it-IT" sz="4000" dirty="0"/>
              <a:t>MUHI NA EN MAH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E4D25796-C8FA-478C-8CEB-594AF24D7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964" y="3535989"/>
            <a:ext cx="3504821" cy="283402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45E189F-35D9-44E1-B53D-83A716D1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905000"/>
            <a:ext cx="4811486" cy="40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A7BD5B-A41D-44B6-AEA5-F4D0ACE7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PRENDERE DUE </a:t>
            </a:r>
            <a:r>
              <a:rPr lang="it-IT" sz="3200" dirty="0"/>
              <a:t>PICCIONI CON UNA FAVA</a:t>
            </a:r>
          </a:p>
        </p:txBody>
      </p:sp>
      <p:pic>
        <p:nvPicPr>
          <p:cNvPr id="5" name="Segnaposto contenuto 4" descr="Immagine che contiene interni, tavolo, giocattolo, scrivania&#10;&#10;Descrizione generata automaticamente">
            <a:extLst>
              <a:ext uri="{FF2B5EF4-FFF2-40B4-BE49-F238E27FC236}">
                <a16:creationId xmlns:a16="http://schemas.microsoft.com/office/drawing/2014/main" xmlns="" id="{6BB9FD69-6745-482D-AAB6-66104B56F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143" y="1665514"/>
            <a:ext cx="9160327" cy="4568376"/>
          </a:xfrm>
        </p:spPr>
      </p:pic>
    </p:spTree>
    <p:extLst>
      <p:ext uri="{BB962C8B-B14F-4D97-AF65-F5344CB8AC3E}">
        <p14:creationId xmlns:p14="http://schemas.microsoft.com/office/powerpoint/2010/main" val="7359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CB6083-671C-4117-A39F-B709C726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53626"/>
            <a:ext cx="10209212" cy="851374"/>
          </a:xfrm>
        </p:spPr>
        <p:txBody>
          <a:bodyPr/>
          <a:lstStyle/>
          <a:p>
            <a:pPr algn="ctr"/>
            <a:r>
              <a:rPr lang="sl-SI" dirty="0" smtClean="0"/>
              <a:t>UBITI </a:t>
            </a:r>
            <a:r>
              <a:rPr lang="it-IT" dirty="0" smtClean="0"/>
              <a:t>DVE </a:t>
            </a:r>
            <a:r>
              <a:rPr lang="it-IT" dirty="0"/>
              <a:t>MUHI NA EN MAH</a:t>
            </a:r>
          </a:p>
        </p:txBody>
      </p:sp>
      <p:pic>
        <p:nvPicPr>
          <p:cNvPr id="5" name="Segnaposto contenuto 4" descr="Immagine che contiene erba, esterni, fungo, verde&#10;&#10;Descrizione generata automaticamente">
            <a:extLst>
              <a:ext uri="{FF2B5EF4-FFF2-40B4-BE49-F238E27FC236}">
                <a16:creationId xmlns:a16="http://schemas.microsoft.com/office/drawing/2014/main" xmlns="" id="{E5F9A965-3677-462C-9D66-7CFD9EAE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834" y="2457051"/>
            <a:ext cx="6238307" cy="4121405"/>
          </a:xfrm>
        </p:spPr>
      </p:pic>
      <p:pic>
        <p:nvPicPr>
          <p:cNvPr id="7" name="Immagine 6" descr="Immagine che contiene acqua, cane&#10;&#10;Descrizione generata automaticamente">
            <a:extLst>
              <a:ext uri="{FF2B5EF4-FFF2-40B4-BE49-F238E27FC236}">
                <a16:creationId xmlns:a16="http://schemas.microsoft.com/office/drawing/2014/main" xmlns="" id="{513262A8-B250-4E7C-9B37-826AF26F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88" y="2440722"/>
            <a:ext cx="3502479" cy="27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2589213" y="509451"/>
            <a:ext cx="8915399" cy="5003075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Hkratno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</a:t>
            </a:r>
            <a:r>
              <a:rPr lang="sl-SI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čenje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dveh jezikov širi naša 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obzorja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vendar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nove </a:t>
            </a: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izzive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prisotne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interference oz. besedni in slovnični 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kalki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jih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te</a:t>
            </a:r>
            <a:r>
              <a:rPr lang="sl-SI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žko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izkoreniniti.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dnaslov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NPR.</a:t>
            </a:r>
            <a:endParaRPr lang="it-IT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3" y="796834"/>
            <a:ext cx="4953000" cy="5695406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7017" y="1598613"/>
            <a:ext cx="5467395" cy="4262436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Profesorica, </a:t>
            </a:r>
            <a:r>
              <a:rPr lang="sl-SI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sl-SI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šno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oceno </a:t>
            </a:r>
            <a:r>
              <a:rPr lang="sl-SI" sz="3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dobil</a:t>
            </a:r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6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Professoressa</a:t>
            </a:r>
            <a:r>
              <a:rPr lang="sl-SI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sl-SI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voto</a:t>
            </a:r>
            <a:r>
              <a:rPr lang="sl-SI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 </a:t>
            </a:r>
            <a:r>
              <a:rPr lang="sl-SI" sz="36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trovato</a:t>
            </a:r>
            <a:r>
              <a:rPr lang="sl-SI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Kakšno </a:t>
            </a:r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oceno </a:t>
            </a:r>
            <a:r>
              <a:rPr lang="sl-SI" sz="3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našel?</a:t>
            </a:r>
            <a:r>
              <a:rPr lang="it-IT" sz="3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3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800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70" y="875211"/>
            <a:ext cx="4343400" cy="5734595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>
          <a:xfrm>
            <a:off x="6518366" y="1905000"/>
            <a:ext cx="5368833" cy="399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 </a:t>
            </a:r>
            <a:r>
              <a:rPr lang="sl-SI" sz="36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preso</a:t>
            </a:r>
            <a:r>
              <a:rPr lang="sl-SI" sz="3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sl-SI" sz="3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prestito</a:t>
            </a:r>
            <a:r>
              <a:rPr lang="sl-SI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</a:t>
            </a:r>
            <a:r>
              <a:rPr lang="sl-SI" sz="3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cellulare</a:t>
            </a:r>
            <a:r>
              <a:rPr lang="sl-SI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sl-SI" sz="3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mamma</a:t>
            </a:r>
            <a:r>
              <a:rPr lang="sl-SI" sz="3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sz="3600" i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3600" i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si </a:t>
            </a:r>
            <a:r>
              <a:rPr lang="it-IT" sz="3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sposodil</a:t>
            </a:r>
            <a:r>
              <a:rPr lang="it-IT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mobitel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it-IT" sz="3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mame</a:t>
            </a:r>
            <a:r>
              <a:rPr lang="it-IT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mamin</a:t>
            </a:r>
            <a:r>
              <a:rPr lang="sl-SI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mobitel.</a:t>
            </a: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D566E8A-52A6-42C9-9E98-2CD98B3A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9" y="624110"/>
            <a:ext cx="1027670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PROJEKT </a:t>
            </a:r>
            <a:r>
              <a:rPr lang="sl-SI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BASEN</a:t>
            </a:r>
            <a:r>
              <a:rPr lang="sl-SI" dirty="0"/>
              <a:t/>
            </a:r>
            <a:br>
              <a:rPr lang="sl-SI" dirty="0"/>
            </a:br>
            <a:r>
              <a:rPr lang="sl-SI" sz="2700" dirty="0"/>
              <a:t>MEDPREDMETNO POVEZOVANJE SLOVENŠČINA IN ITALIJANŠČINA</a:t>
            </a:r>
            <a:endParaRPr lang="it-IT" sz="27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46E6A8B-9E75-42AA-AD18-DEA7A5AD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505" y="1905000"/>
            <a:ext cx="9457509" cy="3777622"/>
          </a:xfrm>
        </p:spPr>
        <p:txBody>
          <a:bodyPr>
            <a:noAutofit/>
          </a:bodyPr>
          <a:lstStyle/>
          <a:p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je bil 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namenjen 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učencem 6. razreda OŠ (1. A in 1. B razred)</a:t>
            </a:r>
          </a:p>
          <a:p>
            <a:pPr marL="0" indent="0">
              <a:buNone/>
            </a:pPr>
            <a:endParaRPr lang="sl-S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CILJI: </a:t>
            </a:r>
          </a:p>
          <a:p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poznavanje značilnosti literarnega žanra; </a:t>
            </a:r>
          </a:p>
          <a:p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branje in razumevanje besedil v obeh jezikih;</a:t>
            </a:r>
          </a:p>
          <a:p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tvorjenje besedil in spodbujanje kreativnosti;</a:t>
            </a:r>
          </a:p>
          <a:p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č) zavestna uporaba jezika (večja pozornost pri izbiri besedišča in slovničnih struktur)</a:t>
            </a:r>
          </a:p>
          <a:p>
            <a:endParaRPr lang="sl-SI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8" y="2385790"/>
            <a:ext cx="3789382" cy="21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75" y="4347597"/>
            <a:ext cx="3143205" cy="235216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3632EB-64C3-485B-8BD3-5007EFBD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EC3075E-DE18-4480-92B5-C712600B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112" y="682173"/>
            <a:ext cx="8915400" cy="4931508"/>
          </a:xfrm>
        </p:spPr>
        <p:txBody>
          <a:bodyPr>
            <a:normAutofit/>
          </a:bodyPr>
          <a:lstStyle/>
          <a:p>
            <a:r>
              <a:rPr lang="sl-SI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IZVEDBA</a:t>
            </a:r>
            <a:r>
              <a:rPr lang="sl-SI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it-IT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osnovi predznanja so učenci poglobili poznavanje antične in sodobne basni. </a:t>
            </a:r>
          </a:p>
          <a:p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Preizkusili so se v kreativnem pisanju in sestavili svoje basni, ki smo jih v razredu analizirali in vrednotili.</a:t>
            </a:r>
          </a:p>
          <a:p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Besedila so pretipkali, grafično uredili, jim dodali ilustracije in iz njih sestavili knjigo. </a:t>
            </a:r>
          </a:p>
          <a:p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Vadili so doživeto branje in </a:t>
            </a:r>
            <a:r>
              <a:rPr lang="it-IT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knjigam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dodali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zgoščenko</a:t>
            </a: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sl-SI" sz="2000" dirty="0"/>
          </a:p>
          <a:p>
            <a:endParaRPr lang="it-IT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07">
            <a:off x="5937040" y="4509571"/>
            <a:ext cx="2223457" cy="15800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57" y="3856127"/>
            <a:ext cx="3553097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291</Words>
  <Application>Microsoft Office PowerPoint</Application>
  <PresentationFormat>Po meri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Filo</vt:lpstr>
      <vt:lpstr>Nikoli ne moreš razumeti enega jezika, dokler ne razumeš vsaj dveh.</vt:lpstr>
      <vt:lpstr>UBITI DVE MUHI NA EN MAH</vt:lpstr>
      <vt:lpstr>PRENDERE DUE PICCIONI CON UNA FAVA</vt:lpstr>
      <vt:lpstr>UBITI DVE MUHI NA EN MAH</vt:lpstr>
      <vt:lpstr>   Hkratno učenje dveh jezikov širi naša obzorja,   vendar  predstavlja nove izzive, saj so prisotne interference oz. besedni in slovnični kalki, ki jih je težko izkoreniniti. </vt:lpstr>
      <vt:lpstr>NPR.</vt:lpstr>
      <vt:lpstr>PowerPointova predstavitev</vt:lpstr>
      <vt:lpstr> PROJEKT BASEN MEDPREDMETNO POVEZOVANJE SLOVENŠČINA IN ITALIJANŠČINA</vt:lpstr>
      <vt:lpstr>PowerPointova predstavitev</vt:lpstr>
      <vt:lpstr>PowerPointova predstavitev</vt:lpstr>
      <vt:lpstr>HVALA ZA POZORNOST  GRAZIE PER L‘ATTENZIONE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iob</dc:creator>
  <cp:lastModifiedBy>Andreja Duhovnik - Antoni</cp:lastModifiedBy>
  <cp:revision>38</cp:revision>
  <dcterms:created xsi:type="dcterms:W3CDTF">2019-11-13T14:03:20Z</dcterms:created>
  <dcterms:modified xsi:type="dcterms:W3CDTF">2019-11-19T08:24:40Z</dcterms:modified>
</cp:coreProperties>
</file>